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MediaPro Heavy Condensed" charset="1" panose="00000800000000000000"/>
      <p:regular r:id="rId15"/>
    </p:embeddedFont>
    <p:embeddedFont>
      <p:font typeface="Fredoka" charset="1" panose="02000000000000000000"/>
      <p:regular r:id="rId16"/>
    </p:embeddedFont>
    <p:embeddedFont>
      <p:font typeface="Carter One" charset="1" panose="03080802040405060005"/>
      <p:regular r:id="rId17"/>
    </p:embeddedFont>
    <p:embeddedFont>
      <p:font typeface="Archivo Black" charset="1" panose="020B0A03020202020B04"/>
      <p:regular r:id="rId18"/>
    </p:embeddedFont>
    <p:embeddedFont>
      <p:font typeface="Roboto Condensed" charset="1" panose="02000000000000000000"/>
      <p:regular r:id="rId19"/>
    </p:embeddedFont>
    <p:embeddedFont>
      <p:font typeface="Canva Sans" charset="1" panose="020B0503030501040103"/>
      <p:regular r:id="rId20"/>
    </p:embeddedFont>
    <p:embeddedFont>
      <p:font typeface="Poppins" charset="1" panose="00000500000000000000"/>
      <p:regular r:id="rId21"/>
    </p:embeddedFont>
    <p:embeddedFont>
      <p:font typeface="Poppins Bold" charset="1" panose="000008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jpeg>
</file>

<file path=ppt/media/image16.png>
</file>

<file path=ppt/media/image2.jpe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3034" y="-65422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20070">
                    <a:alpha val="67000"/>
                  </a:srgbClr>
                </a:gs>
                <a:gs pos="100000">
                  <a:srgbClr val="000640">
                    <a:alpha val="67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803107" y="476248"/>
            <a:ext cx="17087854" cy="2166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4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Turning COVID-19 Data into Actionable Insights</a:t>
            </a:r>
          </a:p>
          <a:p>
            <a:pPr algn="ctr">
              <a:lnSpc>
                <a:spcPts val="825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878980" y="2125278"/>
            <a:ext cx="14530039" cy="1678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7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A  Data-D</a:t>
            </a:r>
            <a:r>
              <a:rPr lang="en-US" sz="47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riven  Exploration  Using  the</a:t>
            </a:r>
            <a:r>
              <a:rPr lang="en-US" sz="4799">
                <a:gradFill>
                  <a:gsLst>
                    <a:gs pos="0">
                      <a:srgbClr val="020070">
                        <a:alpha val="100000"/>
                      </a:srgbClr>
                    </a:gs>
                    <a:gs pos="100000">
                      <a:srgbClr val="000640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 </a:t>
            </a:r>
            <a:r>
              <a:rPr lang="en-US" sz="47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Flatten_Covid19_Dataset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470821" y="4483603"/>
            <a:ext cx="8099168" cy="708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9"/>
              </a:lnSpc>
            </a:pPr>
            <a:r>
              <a:rPr lang="en-US" sz="5655">
                <a:solidFill>
                  <a:srgbClr val="FFFFFF"/>
                </a:solidFill>
                <a:latin typeface="Fredoka"/>
                <a:ea typeface="Fredoka"/>
                <a:cs typeface="Fredoka"/>
                <a:sym typeface="Fredoka"/>
              </a:rPr>
              <a:t>TEAM 8   PYMASTERS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12081" y="5677535"/>
            <a:ext cx="4865739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Neetu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Elavarasi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V</a:t>
            </a: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ipula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Subbulakshmi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I</a:t>
            </a: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nfanta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10308" y="5793909"/>
            <a:ext cx="5077692" cy="4310859"/>
            <a:chOff x="0" y="0"/>
            <a:chExt cx="1337335" cy="11353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37335" cy="1135370"/>
            </a:xfrm>
            <a:custGeom>
              <a:avLst/>
              <a:gdLst/>
              <a:ahLst/>
              <a:cxnLst/>
              <a:rect r="r" b="b" t="t" l="l"/>
              <a:pathLst>
                <a:path h="1135370" w="1337335">
                  <a:moveTo>
                    <a:pt x="0" y="0"/>
                  </a:moveTo>
                  <a:lnTo>
                    <a:pt x="1337335" y="0"/>
                  </a:lnTo>
                  <a:lnTo>
                    <a:pt x="1337335" y="1135370"/>
                  </a:lnTo>
                  <a:lnTo>
                    <a:pt x="0" y="1135370"/>
                  </a:lnTo>
                  <a:close/>
                </a:path>
              </a:pathLst>
            </a:custGeom>
            <a:gradFill rotWithShape="true">
              <a:gsLst>
                <a:gs pos="0">
                  <a:srgbClr val="00E8FF">
                    <a:alpha val="100000"/>
                  </a:srgbClr>
                </a:gs>
                <a:gs pos="100000">
                  <a:srgbClr val="0076E4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37335" cy="1192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210308" y="6197904"/>
            <a:ext cx="4048992" cy="4167349"/>
            <a:chOff x="0" y="0"/>
            <a:chExt cx="1084875" cy="111658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84875" cy="1116587"/>
            </a:xfrm>
            <a:custGeom>
              <a:avLst/>
              <a:gdLst/>
              <a:ahLst/>
              <a:cxnLst/>
              <a:rect r="r" b="b" t="t" l="l"/>
              <a:pathLst>
                <a:path h="1116587" w="1084875">
                  <a:moveTo>
                    <a:pt x="0" y="0"/>
                  </a:moveTo>
                  <a:lnTo>
                    <a:pt x="1084875" y="0"/>
                  </a:lnTo>
                  <a:lnTo>
                    <a:pt x="1084875" y="1116587"/>
                  </a:lnTo>
                  <a:lnTo>
                    <a:pt x="0" y="1116587"/>
                  </a:lnTo>
                  <a:close/>
                </a:path>
              </a:pathLst>
            </a:custGeom>
            <a:blipFill>
              <a:blip r:embed="rId2"/>
              <a:stretch>
                <a:fillRect l="-51649" t="0" r="-2686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8831280">
            <a:off x="-2149749" y="2740944"/>
            <a:ext cx="4001809" cy="4001809"/>
          </a:xfrm>
          <a:custGeom>
            <a:avLst/>
            <a:gdLst/>
            <a:ahLst/>
            <a:cxnLst/>
            <a:rect r="r" b="b" t="t" l="l"/>
            <a:pathLst>
              <a:path h="4001809" w="4001809">
                <a:moveTo>
                  <a:pt x="0" y="0"/>
                </a:moveTo>
                <a:lnTo>
                  <a:pt x="4001809" y="0"/>
                </a:lnTo>
                <a:lnTo>
                  <a:pt x="4001809" y="4001809"/>
                </a:lnTo>
                <a:lnTo>
                  <a:pt x="0" y="40018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-1886788">
            <a:off x="16349986" y="3679481"/>
            <a:ext cx="4464076" cy="4464076"/>
          </a:xfrm>
          <a:custGeom>
            <a:avLst/>
            <a:gdLst/>
            <a:ahLst/>
            <a:cxnLst/>
            <a:rect r="r" b="b" t="t" l="l"/>
            <a:pathLst>
              <a:path h="4464076" w="4464076">
                <a:moveTo>
                  <a:pt x="0" y="0"/>
                </a:moveTo>
                <a:lnTo>
                  <a:pt x="4464076" y="0"/>
                </a:lnTo>
                <a:lnTo>
                  <a:pt x="4464076" y="4464075"/>
                </a:lnTo>
                <a:lnTo>
                  <a:pt x="0" y="44640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99784" y="517588"/>
            <a:ext cx="6007298" cy="70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69"/>
              </a:lnSpc>
              <a:spcBef>
                <a:spcPct val="0"/>
              </a:spcBef>
            </a:pPr>
            <a:r>
              <a:rPr lang="en-US" sz="4121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 OVERVIEW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72956" y="2405258"/>
            <a:ext cx="14559710" cy="2392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 analyze the Flatten_Covid19_Dataset to uncover meaningful patterns between symptoms, demographics, medical conditions, and COVID-19 positivity, enabling early risk identification and data-driven public health decisions.</a:t>
            </a:r>
          </a:p>
          <a:p>
            <a:pPr algn="l">
              <a:lnSpc>
                <a:spcPts val="4363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342485" y="1477663"/>
            <a:ext cx="1238151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Goal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72956" y="4731054"/>
            <a:ext cx="2884091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Data S</a:t>
            </a: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ources: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588827" y="5727234"/>
            <a:ext cx="2056507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schema_1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schema_2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schema_3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20070">
                    <a:alpha val="67000"/>
                  </a:srgbClr>
                </a:gs>
                <a:gs pos="100000">
                  <a:srgbClr val="000640">
                    <a:alpha val="67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>
                      <a:alpha val="66667"/>
                    </a:srgbClr>
                  </a:solidFill>
                  <a:latin typeface="Canva Sans"/>
                  <a:ea typeface="Canva Sans"/>
                  <a:cs typeface="Canva Sans"/>
                  <a:sym typeface="Canva Sans"/>
                </a:rPr>
                <a:t>t</a:t>
              </a: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000000">
                      <a:alpha val="66667"/>
                    </a:srgbClr>
                  </a:solidFill>
                  <a:latin typeface="Canva Sans"/>
                  <a:ea typeface="Canva Sans"/>
                  <a:cs typeface="Canva Sans"/>
                  <a:sym typeface="Canva Sans"/>
                </a:rPr>
                <a:t>tt</a:t>
              </a:r>
            </a:p>
          </p:txBody>
        </p:sp>
      </p:grpSp>
      <p:sp>
        <p:nvSpPr>
          <p:cNvPr name="AutoShape 6" id="6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28683" y="591680"/>
            <a:ext cx="7452023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spc="7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Git &amp; GitH</a:t>
            </a:r>
            <a:r>
              <a:rPr lang="en-US" sz="3999" spc="7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ub Collaboration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72070" y="1213982"/>
            <a:ext cx="16404082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</a:p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Git and GitHub were used for version control, collaboration, and code management, ensuring a structured and transparent team workflow.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585582"/>
            <a:ext cx="16490823" cy="6961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2"/>
              </a:lnSpc>
            </a:pPr>
            <a:r>
              <a:rPr lang="en-US" sz="2315" spc="4" b="true">
                <a:solidFill>
                  <a:srgbClr val="00FFFF"/>
                </a:solidFill>
                <a:latin typeface="Poppins Bold"/>
                <a:ea typeface="Poppins Bold"/>
                <a:cs typeface="Poppins Bold"/>
                <a:sym typeface="Poppins Bold"/>
              </a:rPr>
              <a:t>How We Used GitHub</a:t>
            </a:r>
          </a:p>
          <a:p>
            <a:pPr algn="l" marL="500007" indent="-250003" lvl="1">
              <a:lnSpc>
                <a:spcPts val="3242"/>
              </a:lnSpc>
              <a:buFont typeface="Arial"/>
              <a:buChar char="•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Centralized Repository: Maintained a single GitHub repository to store datasets, notebooks, scripts, and documentation.</a:t>
            </a:r>
          </a:p>
          <a:p>
            <a:pPr algn="l" marL="500007" indent="-250003" lvl="1">
              <a:lnSpc>
                <a:spcPts val="3242"/>
              </a:lnSpc>
              <a:buFont typeface="Arial"/>
              <a:buChar char="•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Version Control: Tracked all code changes through commits, enabling easy rollback and progress monitoring.</a:t>
            </a:r>
          </a:p>
          <a:p>
            <a:pPr algn="l" marL="500007" indent="-250003" lvl="1">
              <a:lnSpc>
                <a:spcPts val="3242"/>
              </a:lnSpc>
              <a:buFont typeface="Arial"/>
              <a:buChar char="•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Team Collaboration: Each team member cloned the repository locally and contributed through regular commits.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Font typeface="Arial"/>
              <a:buChar char="•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</a:t>
            </a: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ommit Quality: Used meaningful commit messages to clearly document changes and improvements.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Font typeface="Arial"/>
              <a:buChar char="•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Conflict Management: Git ensured safe merging of parallel work without overwriting teammates’ contributions.</a:t>
            </a:r>
          </a:p>
          <a:p>
            <a:pPr algn="l">
              <a:lnSpc>
                <a:spcPts val="3242"/>
              </a:lnSpc>
              <a:spcBef>
                <a:spcPct val="0"/>
              </a:spcBef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🔹</a:t>
            </a:r>
            <a:r>
              <a:rPr lang="en-US" b="true" sz="2315" spc="4">
                <a:solidFill>
                  <a:srgbClr val="00FFFF"/>
                </a:solidFill>
                <a:latin typeface="Poppins Bold"/>
                <a:ea typeface="Poppins Bold"/>
                <a:cs typeface="Poppins Bold"/>
                <a:sym typeface="Poppins Bold"/>
              </a:rPr>
              <a:t> Workflow Followed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AutoNum type="arabicPeriod" startAt="1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Install Git / GitHub Desktop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AutoNum type="arabicPeriod" startAt="1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Clone the shared repository locally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AutoNum type="arabicPeriod" startAt="1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Work on assigned tasks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AutoNum type="arabicPeriod" startAt="1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Commit changes with clear messages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AutoNum type="arabicPeriod" startAt="1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Push updates to GitHub</a:t>
            </a:r>
          </a:p>
          <a:p>
            <a:pPr algn="l">
              <a:lnSpc>
                <a:spcPts val="324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83" y="9432315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5201900" y="2645733"/>
            <a:ext cx="3086100" cy="5269946"/>
            <a:chOff x="0" y="0"/>
            <a:chExt cx="812800" cy="13879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1387969"/>
            </a:xfrm>
            <a:custGeom>
              <a:avLst/>
              <a:gdLst/>
              <a:ahLst/>
              <a:cxnLst/>
              <a:rect r="r" b="b" t="t" l="l"/>
              <a:pathLst>
                <a:path h="138796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87969"/>
                  </a:lnTo>
                  <a:lnTo>
                    <a:pt x="0" y="1387969"/>
                  </a:lnTo>
                  <a:close/>
                </a:path>
              </a:pathLst>
            </a:custGeom>
            <a:gradFill rotWithShape="true">
              <a:gsLst>
                <a:gs pos="0">
                  <a:srgbClr val="00E8FF">
                    <a:alpha val="100000"/>
                  </a:srgbClr>
                </a:gs>
                <a:gs pos="100000">
                  <a:srgbClr val="0076E4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12800" cy="14451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548351" y="3128781"/>
            <a:ext cx="6393199" cy="5272548"/>
            <a:chOff x="0" y="0"/>
            <a:chExt cx="1074311" cy="8859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74311" cy="885997"/>
            </a:xfrm>
            <a:custGeom>
              <a:avLst/>
              <a:gdLst/>
              <a:ahLst/>
              <a:cxnLst/>
              <a:rect r="r" b="b" t="t" l="l"/>
              <a:pathLst>
                <a:path h="885997" w="1074311">
                  <a:moveTo>
                    <a:pt x="0" y="0"/>
                  </a:moveTo>
                  <a:lnTo>
                    <a:pt x="1074311" y="0"/>
                  </a:lnTo>
                  <a:lnTo>
                    <a:pt x="1074311" y="885997"/>
                  </a:lnTo>
                  <a:lnTo>
                    <a:pt x="0" y="885997"/>
                  </a:lnTo>
                  <a:close/>
                </a:path>
              </a:pathLst>
            </a:custGeom>
            <a:blipFill>
              <a:blip r:embed="rId2"/>
              <a:stretch>
                <a:fillRect l="-15976" t="0" r="-15976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3306817" y="1455109"/>
            <a:ext cx="4335517" cy="4114800"/>
          </a:xfrm>
          <a:custGeom>
            <a:avLst/>
            <a:gdLst/>
            <a:ahLst/>
            <a:cxnLst/>
            <a:rect r="r" b="b" t="t" l="l"/>
            <a:pathLst>
              <a:path h="4114800" w="4335517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37649" y="1007752"/>
            <a:ext cx="4398807" cy="687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1"/>
              </a:lnSpc>
              <a:spcBef>
                <a:spcPct val="0"/>
              </a:spcBef>
            </a:pPr>
            <a:r>
              <a:rPr lang="en-US" sz="3979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683" y="2093095"/>
            <a:ext cx="13334724" cy="6855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3868" indent="-381934" lvl="1">
              <a:lnSpc>
                <a:spcPts val="4953"/>
              </a:lnSpc>
              <a:buFont typeface="Arial"/>
              <a:buChar char="•"/>
            </a:pPr>
            <a:r>
              <a:rPr lang="en-US" sz="3538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Uses the Flatten_Covid19_Dataset, integrating testing outcomes, reported symptoms, demographics, and vulnerability indicators.</a:t>
            </a:r>
          </a:p>
          <a:p>
            <a:pPr algn="l" marL="763868" indent="-381934" lvl="1">
              <a:lnSpc>
                <a:spcPts val="4953"/>
              </a:lnSpc>
              <a:buFont typeface="Arial"/>
              <a:buChar char="•"/>
            </a:pPr>
            <a:r>
              <a:rPr lang="en-US" sz="3538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Includes synchronized information on COVID test results, symptom presence, age groups, medical conditions, and exposure risk factors.</a:t>
            </a:r>
          </a:p>
          <a:p>
            <a:pPr algn="l" marL="763868" indent="-381934" lvl="1">
              <a:lnSpc>
                <a:spcPts val="4953"/>
              </a:lnSpc>
              <a:buFont typeface="Arial"/>
              <a:buChar char="•"/>
            </a:pPr>
            <a:r>
              <a:rPr lang="en-US" sz="3538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Focuses on identifying high-risk symptom clusters associated with increased COVID-19 positivity.</a:t>
            </a:r>
          </a:p>
          <a:p>
            <a:pPr algn="l" marL="763868" indent="-381934" lvl="1">
              <a:lnSpc>
                <a:spcPts val="4953"/>
              </a:lnSpc>
              <a:buFont typeface="Arial"/>
              <a:buChar char="•"/>
            </a:pPr>
            <a:r>
              <a:rPr lang="en-US" sz="3538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Evaluates how demographic and health factors influence infection likelihood and severity.</a:t>
            </a:r>
          </a:p>
          <a:p>
            <a:pPr algn="l" marL="763868" indent="-381934" lvl="1">
              <a:lnSpc>
                <a:spcPts val="4953"/>
              </a:lnSpc>
              <a:buFont typeface="Arial"/>
              <a:buChar char="•"/>
            </a:pPr>
            <a:r>
              <a:rPr lang="en-US" sz="3538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Aims to support early testing prioritization, targeted interventions, and data-driven public health decision-making.</a:t>
            </a:r>
          </a:p>
          <a:p>
            <a:pPr algn="ctr">
              <a:lnSpc>
                <a:spcPts val="495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3179897" y="2396664"/>
            <a:ext cx="5919398" cy="5704147"/>
          </a:xfrm>
          <a:custGeom>
            <a:avLst/>
            <a:gdLst/>
            <a:ahLst/>
            <a:cxnLst/>
            <a:rect r="r" b="b" t="t" l="l"/>
            <a:pathLst>
              <a:path h="5704147" w="5919398">
                <a:moveTo>
                  <a:pt x="0" y="0"/>
                </a:moveTo>
                <a:lnTo>
                  <a:pt x="5919398" y="0"/>
                </a:lnTo>
                <a:lnTo>
                  <a:pt x="5919398" y="5704147"/>
                </a:lnTo>
                <a:lnTo>
                  <a:pt x="0" y="57041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66269" y="933450"/>
            <a:ext cx="14119932" cy="8505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Removed duplicate records and retained only the most recent test entry per individual.</a:t>
            </a: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Standardized column names, data types, and categorical values for consistency.</a:t>
            </a: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Handled missing and invalid values by applying logical imputation or exclusion where necessary.</a:t>
            </a: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Converted symptom indicators into binary features to enable accurate analysis.</a:t>
            </a: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Merged multiple data schemas (symptoms, testing, demographics) using common identifiers.</a:t>
            </a: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Filtered out incomplete or inconsistent records to ensure data reliability and integrity.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9506"/>
            <a:ext cx="8554929" cy="748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Data</a:t>
            </a:r>
            <a:r>
              <a:rPr lang="en-US" sz="42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Cleaning &amp; Preparation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683" y="254495"/>
            <a:ext cx="6145566" cy="7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9"/>
              </a:lnSpc>
              <a:spcBef>
                <a:spcPct val="0"/>
              </a:spcBef>
            </a:pPr>
            <a:r>
              <a:rPr lang="en-US" sz="41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Desc</a:t>
            </a:r>
            <a:r>
              <a:rPr lang="en-US" sz="41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riptive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683" y="942975"/>
            <a:ext cx="16230600" cy="1128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  <a:spcBef>
                <a:spcPct val="0"/>
              </a:spcBef>
            </a:pPr>
            <a:r>
              <a:rPr lang="en-US" sz="3199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How did the rep</a:t>
            </a:r>
            <a:r>
              <a:rPr lang="en-US" sz="3199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orting volume change from April to July?</a:t>
            </a:r>
          </a:p>
          <a:p>
            <a:pPr algn="l">
              <a:lnSpc>
                <a:spcPts val="4479"/>
              </a:lnSpc>
              <a:spcBef>
                <a:spcPct val="0"/>
              </a:spcBef>
            </a:pPr>
            <a:r>
              <a:rPr lang="en-US" sz="3199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1013255" y="3702576"/>
            <a:ext cx="3658016" cy="5386734"/>
            <a:chOff x="0" y="0"/>
            <a:chExt cx="963428" cy="14187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63428" cy="1418728"/>
            </a:xfrm>
            <a:custGeom>
              <a:avLst/>
              <a:gdLst/>
              <a:ahLst/>
              <a:cxnLst/>
              <a:rect r="r" b="b" t="t" l="l"/>
              <a:pathLst>
                <a:path h="1418728" w="963428">
                  <a:moveTo>
                    <a:pt x="0" y="0"/>
                  </a:moveTo>
                  <a:lnTo>
                    <a:pt x="963428" y="0"/>
                  </a:lnTo>
                  <a:lnTo>
                    <a:pt x="963428" y="1418728"/>
                  </a:lnTo>
                  <a:lnTo>
                    <a:pt x="0" y="1418728"/>
                  </a:lnTo>
                  <a:close/>
                </a:path>
              </a:pathLst>
            </a:custGeom>
            <a:gradFill rotWithShape="true">
              <a:gsLst>
                <a:gs pos="0">
                  <a:srgbClr val="00E8FF">
                    <a:alpha val="100000"/>
                  </a:srgbClr>
                </a:gs>
                <a:gs pos="100000">
                  <a:srgbClr val="0076E4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963428" cy="14758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1442047" y="3908813"/>
            <a:ext cx="6458448" cy="5175221"/>
          </a:xfrm>
          <a:custGeom>
            <a:avLst/>
            <a:gdLst/>
            <a:ahLst/>
            <a:cxnLst/>
            <a:rect r="r" b="b" t="t" l="l"/>
            <a:pathLst>
              <a:path h="5175221" w="6458448">
                <a:moveTo>
                  <a:pt x="0" y="0"/>
                </a:moveTo>
                <a:lnTo>
                  <a:pt x="6458448" y="0"/>
                </a:lnTo>
                <a:lnTo>
                  <a:pt x="6458448" y="5175221"/>
                </a:lnTo>
                <a:lnTo>
                  <a:pt x="0" y="51752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8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3668" y="2168924"/>
            <a:ext cx="10413364" cy="6920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08"/>
              </a:lnSpc>
            </a:pP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Interpretation (Survey Fatigue):</a:t>
            </a: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The steep and continuous decrease suggests survey fatigue, where users gradually stopped reporting over time.</a:t>
            </a: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Why This Matters:</a:t>
            </a: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If actual COVID cases were rising while reporting volume fell, the surveillance app’s ability t</a:t>
            </a: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 accurately track population-level trends weakened, potentially underestimating true case burden.</a:t>
            </a: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Implication:</a:t>
            </a: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Sustained engagement strategies are critical to maintain the effectiveness of digital health surveillance tools over long periods</a:t>
            </a:r>
          </a:p>
          <a:p>
            <a:pPr algn="ctr">
              <a:lnSpc>
                <a:spcPts val="3708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63668" y="1618616"/>
            <a:ext cx="16936827" cy="915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Rep</a:t>
            </a: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orting volume declined sharply from April to July, dropping from very high participation in April to minimal submissions by July.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9562171" y="3352781"/>
            <a:ext cx="3086100" cy="6161881"/>
            <a:chOff x="0" y="0"/>
            <a:chExt cx="812800" cy="16228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1622882"/>
            </a:xfrm>
            <a:custGeom>
              <a:avLst/>
              <a:gdLst/>
              <a:ahLst/>
              <a:cxnLst/>
              <a:rect r="r" b="b" t="t" l="l"/>
              <a:pathLst>
                <a:path h="162288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622882"/>
                  </a:lnTo>
                  <a:lnTo>
                    <a:pt x="0" y="1622882"/>
                  </a:lnTo>
                  <a:close/>
                </a:path>
              </a:pathLst>
            </a:custGeom>
            <a:gradFill rotWithShape="true">
              <a:gsLst>
                <a:gs pos="0">
                  <a:srgbClr val="00E8FF">
                    <a:alpha val="100000"/>
                  </a:srgbClr>
                </a:gs>
                <a:gs pos="100000">
                  <a:srgbClr val="0076E4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12800" cy="16800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043392" y="3572804"/>
            <a:ext cx="7831721" cy="5432436"/>
            <a:chOff x="0" y="0"/>
            <a:chExt cx="1277306" cy="8859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77306" cy="885997"/>
            </a:xfrm>
            <a:custGeom>
              <a:avLst/>
              <a:gdLst/>
              <a:ahLst/>
              <a:cxnLst/>
              <a:rect r="r" b="b" t="t" l="l"/>
              <a:pathLst>
                <a:path h="885997" w="1277306">
                  <a:moveTo>
                    <a:pt x="0" y="0"/>
                  </a:moveTo>
                  <a:lnTo>
                    <a:pt x="1277306" y="0"/>
                  </a:lnTo>
                  <a:lnTo>
                    <a:pt x="1277306" y="885997"/>
                  </a:lnTo>
                  <a:lnTo>
                    <a:pt x="0" y="885997"/>
                  </a:lnTo>
                  <a:close/>
                </a:path>
              </a:pathLst>
            </a:custGeom>
            <a:blipFill>
              <a:blip r:embed="rId2"/>
              <a:stretch>
                <a:fillRect l="0" t="-1000" r="-4913" b="-100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3306817" y="1295381"/>
            <a:ext cx="4335517" cy="4114800"/>
          </a:xfrm>
          <a:custGeom>
            <a:avLst/>
            <a:gdLst/>
            <a:ahLst/>
            <a:cxnLst/>
            <a:rect r="r" b="b" t="t" l="l"/>
            <a:pathLst>
              <a:path h="4114800" w="4335517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42269" y="309477"/>
            <a:ext cx="6188373" cy="1474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9"/>
              </a:lnSpc>
              <a:spcBef>
                <a:spcPct val="0"/>
              </a:spcBef>
            </a:pPr>
            <a:r>
              <a:rPr lang="en-US" sz="41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</a:t>
            </a:r>
            <a:r>
              <a:rPr lang="en-US" sz="41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rescriptive Analysis</a:t>
            </a:r>
          </a:p>
          <a:p>
            <a:pPr algn="ctr">
              <a:lnSpc>
                <a:spcPts val="587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362203" y="1027662"/>
            <a:ext cx="16738618" cy="1678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Prescriptive analysis pr</a:t>
            </a: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ovides a data-backed roadmap to solve problems. It answers 'What should we do?' by simulating scenarios and recommending the specific actions that yield the best public health outcomes</a:t>
            </a:r>
          </a:p>
          <a:p>
            <a:pPr algn="l" marL="367031" indent="-183515" lvl="1">
              <a:lnSpc>
                <a:spcPts val="2380"/>
              </a:lnSpc>
              <a:buFont typeface="Arial"/>
              <a:buChar char="•"/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99026" y="2552680"/>
            <a:ext cx="12349245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Identifying the Inf</a:t>
            </a: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ormation Gap: The "Unreachable" Demographic</a:t>
            </a:r>
          </a:p>
          <a:p>
            <a:pPr algn="ctr" marL="410209" indent="-205105" lvl="1">
              <a:lnSpc>
                <a:spcPts val="2659"/>
              </a:lnSpc>
              <a:buFont typeface="Arial"/>
              <a:buChar char="•"/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142269" y="3235941"/>
            <a:ext cx="8115317" cy="6507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8" indent="-237489" lvl="1">
              <a:lnSpc>
                <a:spcPts val="3079"/>
              </a:lnSpc>
              <a:buAutoNum type="arabicPeriod" startAt="1"/>
            </a:pPr>
            <a:r>
              <a:rPr lang="en-US" sz="21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</a:t>
            </a:r>
            <a:r>
              <a:rPr lang="en-US" sz="21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orking-Age Majority: The vast majority of the "unreachable" population (78.7%) falls within the active workforce age range of 26 to 64 years old.</a:t>
            </a:r>
          </a:p>
          <a:p>
            <a:pPr algn="l" marL="474978" indent="-237489" lvl="1">
              <a:lnSpc>
                <a:spcPts val="3079"/>
              </a:lnSpc>
              <a:buAutoNum type="arabicPeriod" startAt="1"/>
            </a:pPr>
            <a:r>
              <a:rPr lang="en-US" sz="21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45-64 Segment: This group represents the largest information gap at 39.8%, indicating a significant failure in reaching middle-aged decision-makers and caregivers through digital-only means.</a:t>
            </a:r>
          </a:p>
          <a:p>
            <a:pPr algn="l" marL="474978" indent="-237489" lvl="1">
              <a:lnSpc>
                <a:spcPts val="3079"/>
              </a:lnSpc>
              <a:buAutoNum type="arabicPeriod" startAt="1"/>
            </a:pPr>
            <a:r>
              <a:rPr lang="en-US" sz="21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26-44 Segment: Closely following at 38.9%, this group highlights a potential "news avoidance" or reliance on non-traditional, word-of-mouth information sources.</a:t>
            </a:r>
          </a:p>
          <a:p>
            <a:pPr algn="l" marL="474978" indent="-237489" lvl="1">
              <a:lnSpc>
                <a:spcPts val="3079"/>
              </a:lnSpc>
              <a:buAutoNum type="arabicPeriod" startAt="1"/>
            </a:pPr>
            <a:r>
              <a:rPr lang="en-US" sz="21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Senior Connection: Contrary to common assumptions, the &gt;65 group is the smallest unreachable segment at 10.0%, likely because they remain well-connected to traditional broadcast media like TV and radio.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1139059" y="7682688"/>
            <a:ext cx="4059276" cy="3217899"/>
          </a:xfrm>
          <a:custGeom>
            <a:avLst/>
            <a:gdLst/>
            <a:ahLst/>
            <a:cxnLst/>
            <a:rect r="r" b="b" t="t" l="l"/>
            <a:pathLst>
              <a:path h="3217899" w="4059276">
                <a:moveTo>
                  <a:pt x="0" y="0"/>
                </a:moveTo>
                <a:lnTo>
                  <a:pt x="4059276" y="0"/>
                </a:lnTo>
                <a:lnTo>
                  <a:pt x="4059276" y="3217899"/>
                </a:lnTo>
                <a:lnTo>
                  <a:pt x="0" y="32178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306817" y="1295381"/>
            <a:ext cx="4335517" cy="4114800"/>
          </a:xfrm>
          <a:custGeom>
            <a:avLst/>
            <a:gdLst/>
            <a:ahLst/>
            <a:cxnLst/>
            <a:rect r="r" b="b" t="t" l="l"/>
            <a:pathLst>
              <a:path h="4114800" w="4335517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432782" y="4544162"/>
            <a:ext cx="4335517" cy="4114800"/>
          </a:xfrm>
          <a:custGeom>
            <a:avLst/>
            <a:gdLst/>
            <a:ahLst/>
            <a:cxnLst/>
            <a:rect r="r" b="b" t="t" l="l"/>
            <a:pathLst>
              <a:path h="4114800" w="4335517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85165" y="407584"/>
            <a:ext cx="5278868" cy="995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99" spc="7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</a:t>
            </a:r>
            <a:r>
              <a:rPr lang="en-US" sz="3699" spc="7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redictive Analysis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985165" y="1403265"/>
            <a:ext cx="15065306" cy="7855035"/>
          </a:xfrm>
          <a:custGeom>
            <a:avLst/>
            <a:gdLst/>
            <a:ahLst/>
            <a:cxnLst/>
            <a:rect r="r" b="b" t="t" l="l"/>
            <a:pathLst>
              <a:path h="7855035" w="15065306">
                <a:moveTo>
                  <a:pt x="0" y="0"/>
                </a:moveTo>
                <a:lnTo>
                  <a:pt x="15065306" y="0"/>
                </a:lnTo>
                <a:lnTo>
                  <a:pt x="15065306" y="7855035"/>
                </a:lnTo>
                <a:lnTo>
                  <a:pt x="0" y="78550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780" t="0" r="-1212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t="0" r="-125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20070">
                    <a:alpha val="24000"/>
                  </a:srgbClr>
                </a:gs>
                <a:gs pos="100000">
                  <a:srgbClr val="000640">
                    <a:alpha val="24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028683" y="8732575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2064774" y="1028700"/>
            <a:ext cx="14158452" cy="8229600"/>
          </a:xfrm>
          <a:custGeom>
            <a:avLst/>
            <a:gdLst/>
            <a:ahLst/>
            <a:cxnLst/>
            <a:rect r="r" b="b" t="t" l="l"/>
            <a:pathLst>
              <a:path h="8229600" w="14158452">
                <a:moveTo>
                  <a:pt x="0" y="0"/>
                </a:moveTo>
                <a:lnTo>
                  <a:pt x="14158452" y="0"/>
                </a:lnTo>
                <a:lnTo>
                  <a:pt x="141584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528202" y="9061735"/>
            <a:ext cx="1274721" cy="45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DAG8UDxXGCY</dc:identifier>
  <dcterms:modified xsi:type="dcterms:W3CDTF">2011-08-01T06:04:30Z</dcterms:modified>
  <cp:revision>1</cp:revision>
  <dc:title>Your paragraph text</dc:title>
</cp:coreProperties>
</file>

<file path=docProps/thumbnail.jpeg>
</file>